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EF4FD"/>
    <a:srgbClr val="FDD3F8"/>
    <a:srgbClr val="FEECFC"/>
    <a:srgbClr val="CCFFCC"/>
    <a:srgbClr val="99FF99"/>
    <a:srgbClr val="4475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8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431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FFCC"/>
          </a:solidFill>
          <a:ln w="63500" cmpd="sng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00FFFF"/>
              </a:highlight>
            </a:endParaRPr>
          </a:p>
        </p:txBody>
      </p:sp>
      <p:sp>
        <p:nvSpPr>
          <p:cNvPr id="12" name="テキスト ボックス 11"/>
          <p:cNvSpPr txBox="1"/>
          <p:nvPr userDrawn="1"/>
        </p:nvSpPr>
        <p:spPr>
          <a:xfrm>
            <a:off x="188405" y="180660"/>
            <a:ext cx="6481190" cy="145376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0" cmpd="thickThin">
            <a:solidFill>
              <a:srgbClr val="00B050"/>
            </a:solidFill>
          </a:ln>
        </p:spPr>
        <p:txBody>
          <a:bodyPr wrap="square" tIns="36000" bIns="36000" rtlCol="0" anchor="ctr" anchorCtr="0">
            <a:noAutofit/>
          </a:bodyPr>
          <a:lstStyle/>
          <a:p>
            <a:pPr marL="720725" indent="0" algn="l" defTabSz="447675"/>
            <a:r>
              <a:rPr kumimoji="1" lang="ja-JP" altLang="en-US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「やまがたゼロ災運動・</a:t>
            </a:r>
            <a:r>
              <a:rPr kumimoji="1" lang="en-US" altLang="ja-JP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2025</a:t>
            </a:r>
            <a:r>
              <a:rPr kumimoji="1" lang="ja-JP" altLang="en-US" sz="2800" b="1" baseline="0" dirty="0">
                <a:solidFill>
                  <a:srgbClr val="00B05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」</a:t>
            </a:r>
            <a:endParaRPr kumimoji="1" lang="en-US" altLang="ja-JP" sz="2800" b="1" baseline="0" dirty="0">
              <a:solidFill>
                <a:srgbClr val="00B050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marL="0" indent="0" algn="ctr"/>
            <a:r>
              <a:rPr kumimoji="1" lang="ja-JP" altLang="en-US" sz="4400" b="0" i="0" spc="200" baseline="0" dirty="0">
                <a:ln w="19050">
                  <a:noFill/>
                </a:ln>
                <a:solidFill>
                  <a:srgbClr val="00B050"/>
                </a:solidFill>
                <a:effectLst/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無災害チャレンジ</a:t>
            </a:r>
          </a:p>
        </p:txBody>
      </p:sp>
      <p:sp>
        <p:nvSpPr>
          <p:cNvPr id="2" name="角丸四角形 1"/>
          <p:cNvSpPr/>
          <p:nvPr userDrawn="1"/>
        </p:nvSpPr>
        <p:spPr>
          <a:xfrm>
            <a:off x="235039" y="6757975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 userDrawn="1"/>
        </p:nvSpPr>
        <p:spPr>
          <a:xfrm>
            <a:off x="2054601" y="2102099"/>
            <a:ext cx="123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事業場名</a:t>
            </a:r>
            <a:endParaRPr kumimoji="1" lang="en-US" altLang="ja-JP" sz="1800" b="1" u="sng" baseline="0" dirty="0">
              <a:solidFill>
                <a:schemeClr val="bg1"/>
              </a:solidFill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 userDrawn="1"/>
        </p:nvSpPr>
        <p:spPr>
          <a:xfrm>
            <a:off x="230933" y="3592762"/>
            <a:ext cx="6480000" cy="2808000"/>
          </a:xfrm>
          <a:prstGeom prst="roundRect">
            <a:avLst>
              <a:gd name="adj" fmla="val 4268"/>
            </a:avLst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667175" y="398194"/>
            <a:ext cx="629796" cy="402950"/>
            <a:chOff x="381544" y="162803"/>
            <a:chExt cx="1311131" cy="1008000"/>
          </a:xfrm>
        </p:grpSpPr>
        <p:sp>
          <p:nvSpPr>
            <p:cNvPr id="4" name="正方形/長方形 3"/>
            <p:cNvSpPr/>
            <p:nvPr userDrawn="1"/>
          </p:nvSpPr>
          <p:spPr>
            <a:xfrm>
              <a:off x="381544" y="162803"/>
              <a:ext cx="1311131" cy="1008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 userDrawn="1"/>
          </p:nvSpPr>
          <p:spPr>
            <a:xfrm>
              <a:off x="875109" y="162803"/>
              <a:ext cx="324000" cy="100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575640" y="501438"/>
              <a:ext cx="938075" cy="32420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 userDrawn="1"/>
          </p:nvSpPr>
          <p:spPr>
            <a:xfrm>
              <a:off x="947110" y="351277"/>
              <a:ext cx="180000" cy="647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 userDrawn="1"/>
          </p:nvSpPr>
          <p:spPr>
            <a:xfrm>
              <a:off x="720677" y="571131"/>
              <a:ext cx="648000" cy="17999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1" name="テキスト ボックス 20"/>
          <p:cNvSpPr txBox="1"/>
          <p:nvPr userDrawn="1"/>
        </p:nvSpPr>
        <p:spPr>
          <a:xfrm>
            <a:off x="3365111" y="9584038"/>
            <a:ext cx="2054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b="1" u="none" baseline="0" dirty="0">
                <a:solidFill>
                  <a:schemeClr val="tx1"/>
                </a:solidFill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 </a:t>
            </a:r>
            <a:r>
              <a:rPr kumimoji="1" lang="ja-JP" altLang="en-US" sz="1400" b="1" i="0" u="none" baseline="0" dirty="0">
                <a:solidFill>
                  <a:schemeClr val="tx1"/>
                </a:solidFill>
                <a:effectLst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労働基準監督署</a:t>
            </a:r>
            <a:endParaRPr kumimoji="1" lang="en-US" altLang="ja-JP" sz="1400" b="1" i="0" u="sng" baseline="0" dirty="0">
              <a:solidFill>
                <a:schemeClr val="bg1"/>
              </a:solidFill>
              <a:effectLst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5419460" y="7900416"/>
            <a:ext cx="1174179" cy="1579736"/>
            <a:chOff x="5518168" y="7862982"/>
            <a:chExt cx="1191179" cy="1580594"/>
          </a:xfrm>
        </p:grpSpPr>
        <p:sp>
          <p:nvSpPr>
            <p:cNvPr id="8" name="テキスト ボックス 7"/>
            <p:cNvSpPr txBox="1"/>
            <p:nvPr userDrawn="1"/>
          </p:nvSpPr>
          <p:spPr>
            <a:xfrm>
              <a:off x="5518168" y="7862982"/>
              <a:ext cx="923703" cy="470360"/>
            </a:xfrm>
            <a:custGeom>
              <a:avLst/>
              <a:gdLst>
                <a:gd name="connsiteX0" fmla="*/ 380125 w 924137"/>
                <a:gd name="connsiteY0" fmla="*/ 444959 h 311419"/>
                <a:gd name="connsiteX1" fmla="*/ 331195 w 924137"/>
                <a:gd name="connsiteY1" fmla="*/ 305043 h 311419"/>
                <a:gd name="connsiteX2" fmla="*/ 206439 w 924137"/>
                <a:gd name="connsiteY2" fmla="*/ 25998 h 311419"/>
                <a:gd name="connsiteX3" fmla="*/ 496711 w 924137"/>
                <a:gd name="connsiteY3" fmla="*/ 437 h 311419"/>
                <a:gd name="connsiteX4" fmla="*/ 922251 w 924137"/>
                <a:gd name="connsiteY4" fmla="*/ 141655 h 311419"/>
                <a:gd name="connsiteX5" fmla="*/ 506730 w 924137"/>
                <a:gd name="connsiteY5" fmla="*/ 310690 h 311419"/>
                <a:gd name="connsiteX6" fmla="*/ 380125 w 924137"/>
                <a:gd name="connsiteY6" fmla="*/ 444959 h 311419"/>
                <a:gd name="connsiteX0" fmla="*/ 380270 w 923703"/>
                <a:gd name="connsiteY0" fmla="*/ 444960 h 444960"/>
                <a:gd name="connsiteX1" fmla="*/ 331340 w 923703"/>
                <a:gd name="connsiteY1" fmla="*/ 305044 h 444960"/>
                <a:gd name="connsiteX2" fmla="*/ 206584 w 923703"/>
                <a:gd name="connsiteY2" fmla="*/ 25999 h 444960"/>
                <a:gd name="connsiteX3" fmla="*/ 496856 w 923703"/>
                <a:gd name="connsiteY3" fmla="*/ 438 h 444960"/>
                <a:gd name="connsiteX4" fmla="*/ 922396 w 923703"/>
                <a:gd name="connsiteY4" fmla="*/ 141656 h 444960"/>
                <a:gd name="connsiteX5" fmla="*/ 409508 w 923703"/>
                <a:gd name="connsiteY5" fmla="*/ 314924 h 444960"/>
                <a:gd name="connsiteX6" fmla="*/ 380270 w 923703"/>
                <a:gd name="connsiteY6" fmla="*/ 444960 h 444960"/>
                <a:gd name="connsiteX0" fmla="*/ 422603 w 923703"/>
                <a:gd name="connsiteY0" fmla="*/ 470360 h 470360"/>
                <a:gd name="connsiteX1" fmla="*/ 331340 w 923703"/>
                <a:gd name="connsiteY1" fmla="*/ 305044 h 470360"/>
                <a:gd name="connsiteX2" fmla="*/ 206584 w 923703"/>
                <a:gd name="connsiteY2" fmla="*/ 25999 h 470360"/>
                <a:gd name="connsiteX3" fmla="*/ 496856 w 923703"/>
                <a:gd name="connsiteY3" fmla="*/ 438 h 470360"/>
                <a:gd name="connsiteX4" fmla="*/ 922396 w 923703"/>
                <a:gd name="connsiteY4" fmla="*/ 141656 h 470360"/>
                <a:gd name="connsiteX5" fmla="*/ 409508 w 923703"/>
                <a:gd name="connsiteY5" fmla="*/ 314924 h 470360"/>
                <a:gd name="connsiteX6" fmla="*/ 422603 w 923703"/>
                <a:gd name="connsiteY6" fmla="*/ 470360 h 470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23703" h="470360">
                  <a:moveTo>
                    <a:pt x="422603" y="470360"/>
                  </a:moveTo>
                  <a:lnTo>
                    <a:pt x="331340" y="305044"/>
                  </a:lnTo>
                  <a:cubicBezTo>
                    <a:pt x="-44929" y="267597"/>
                    <a:pt x="-120243" y="99142"/>
                    <a:pt x="206584" y="25999"/>
                  </a:cubicBezTo>
                  <a:cubicBezTo>
                    <a:pt x="292211" y="6836"/>
                    <a:pt x="394356" y="-2159"/>
                    <a:pt x="496856" y="438"/>
                  </a:cubicBezTo>
                  <a:cubicBezTo>
                    <a:pt x="722050" y="6144"/>
                    <a:pt x="902013" y="65866"/>
                    <a:pt x="922396" y="141656"/>
                  </a:cubicBezTo>
                  <a:cubicBezTo>
                    <a:pt x="945324" y="226912"/>
                    <a:pt x="662353" y="306649"/>
                    <a:pt x="409508" y="314924"/>
                  </a:cubicBezTo>
                  <a:lnTo>
                    <a:pt x="422603" y="470360"/>
                  </a:lnTo>
                  <a:close/>
                </a:path>
              </a:pathLst>
            </a:custGeom>
            <a:noFill/>
            <a:ln>
              <a:solidFill>
                <a:srgbClr val="00B050"/>
              </a:solidFill>
            </a:ln>
          </p:spPr>
          <p:txBody>
            <a:bodyPr wrap="square" lIns="180000" tIns="0" rIns="0" bIns="144000" rtlCol="0" anchor="ctr" anchorCtr="0">
              <a:noAutofit/>
            </a:bodyPr>
            <a:lstStyle/>
            <a:p>
              <a:r>
                <a:rPr kumimoji="1" lang="ja-JP" altLang="en-US" sz="900" dirty="0"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ゼロ災ヨシ！</a:t>
              </a:r>
              <a:endParaRPr kumimoji="1"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 userDrawn="1"/>
          </p:nvSpPr>
          <p:spPr>
            <a:xfrm>
              <a:off x="5593347" y="9258910"/>
              <a:ext cx="1116000" cy="184666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 algn="ctr"/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やまがたゼロ災運動</a:t>
              </a:r>
              <a:endParaRPr kumimoji="1" lang="en-US" altLang="ja-JP" sz="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6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キャラクター「ゼロ災くん」</a:t>
              </a:r>
            </a:p>
          </p:txBody>
        </p:sp>
        <p:pic>
          <p:nvPicPr>
            <p:cNvPr id="3" name="図 2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5711923" y="8268947"/>
              <a:ext cx="849464" cy="945490"/>
            </a:xfrm>
            <a:prstGeom prst="rect">
              <a:avLst/>
            </a:prstGeom>
          </p:spPr>
        </p:pic>
      </p:grpSp>
      <p:pic>
        <p:nvPicPr>
          <p:cNvPr id="7" name="図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057" y="9605911"/>
            <a:ext cx="1486389" cy="247370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 userDrawn="1"/>
        </p:nvSpPr>
        <p:spPr>
          <a:xfrm>
            <a:off x="282449" y="2674432"/>
            <a:ext cx="651600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ts val="2200"/>
              </a:lnSpc>
            </a:pPr>
            <a:r>
              <a:rPr kumimoji="1" lang="ja-JP" altLang="en-US" sz="1600" b="1" spc="20" baseline="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私たちは、「やまがたゼロ災運動」で安心して働くことのできる安全な職場を目指します。</a:t>
            </a:r>
          </a:p>
        </p:txBody>
      </p:sp>
      <p:sp>
        <p:nvSpPr>
          <p:cNvPr id="24" name="テキスト ボックス 23"/>
          <p:cNvSpPr txBox="1"/>
          <p:nvPr userDrawn="1"/>
        </p:nvSpPr>
        <p:spPr>
          <a:xfrm>
            <a:off x="434636" y="6542371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00B05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これで安心！</a:t>
            </a:r>
          </a:p>
        </p:txBody>
      </p:sp>
      <p:sp>
        <p:nvSpPr>
          <p:cNvPr id="15" name="テキスト ボックス 14"/>
          <p:cNvSpPr txBox="1"/>
          <p:nvPr userDrawn="1"/>
        </p:nvSpPr>
        <p:spPr>
          <a:xfrm>
            <a:off x="434636" y="3835797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労働災害が想定される危険な場所、作業などを書き出し、みんなで共有しましょう</a:t>
            </a:r>
          </a:p>
        </p:txBody>
      </p:sp>
      <p:sp>
        <p:nvSpPr>
          <p:cNvPr id="18" name="テキスト ボックス 17"/>
          <p:cNvSpPr txBox="1"/>
          <p:nvPr userDrawn="1"/>
        </p:nvSpPr>
        <p:spPr>
          <a:xfrm>
            <a:off x="434636" y="3371240"/>
            <a:ext cx="2736000" cy="431677"/>
          </a:xfrm>
          <a:prstGeom prst="roundRect">
            <a:avLst>
              <a:gd name="adj" fmla="val 50000"/>
            </a:avLst>
          </a:prstGeom>
          <a:solidFill>
            <a:srgbClr val="FF0000"/>
          </a:solidFill>
        </p:spPr>
        <p:txBody>
          <a:bodyPr wrap="square" lIns="72000" tIns="72000" rIns="72000" bIns="0" rtlCol="0" anchor="ctr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ここが危険！</a:t>
            </a:r>
          </a:p>
        </p:txBody>
      </p:sp>
      <p:sp>
        <p:nvSpPr>
          <p:cNvPr id="26" name="テキスト ボックス 25"/>
          <p:cNvSpPr txBox="1"/>
          <p:nvPr userDrawn="1"/>
        </p:nvSpPr>
        <p:spPr>
          <a:xfrm>
            <a:off x="434636" y="7026043"/>
            <a:ext cx="570880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労働災害を防ぐための安全対策を書き出し、みんなで実践しましょう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DC007420-EAD1-0BF2-CACD-A58C34B52A4D}"/>
              </a:ext>
            </a:extLst>
          </p:cNvPr>
          <p:cNvSpPr txBox="1">
            <a:spLocks/>
          </p:cNvSpPr>
          <p:nvPr userDrawn="1"/>
        </p:nvSpPr>
        <p:spPr>
          <a:xfrm>
            <a:off x="3135086" y="1881051"/>
            <a:ext cx="3566160" cy="653141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3600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（会社名</a:t>
            </a:r>
            <a:r>
              <a:rPr lang="ja-JP" altLang="en-US" sz="1000">
                <a:latin typeface="メイリオ" panose="020B0604030504040204" pitchFamily="50" charset="-128"/>
                <a:ea typeface="メイリオ" panose="020B0604030504040204" pitchFamily="50" charset="-128"/>
              </a:rPr>
              <a:t>をご記入ください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1690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96783" y="7251678"/>
            <a:ext cx="5194120" cy="2166641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/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396784" y="4049487"/>
            <a:ext cx="6056267" cy="2129244"/>
          </a:xfrm>
          <a:prstGeom prst="rect">
            <a:avLst/>
          </a:prstGeom>
          <a:noFill/>
        </p:spPr>
        <p:txBody>
          <a:bodyPr lIns="72000" tIns="72000" rIns="72000" bIns="36000" anchor="t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3135086" y="1881051"/>
            <a:ext cx="3566160" cy="653141"/>
          </a:xfrm>
          <a:prstGeom prst="rect">
            <a:avLst/>
          </a:prstGeom>
          <a:solidFill>
            <a:schemeClr val="bg1"/>
          </a:solidFill>
        </p:spPr>
        <p:txBody>
          <a:bodyPr lIns="72000" tIns="72000" rIns="72000" bIns="3600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（会社名をご記入ください）</a:t>
            </a:r>
          </a:p>
        </p:txBody>
      </p:sp>
    </p:spTree>
    <p:extLst>
      <p:ext uri="{BB962C8B-B14F-4D97-AF65-F5344CB8AC3E}">
        <p14:creationId xmlns:p14="http://schemas.microsoft.com/office/powerpoint/2010/main" val="2723672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</TotalTime>
  <Words>9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ＤＦ特太ゴシック体</vt:lpstr>
      <vt:lpstr>HGP創英角ﾎﾟｯﾌﾟ体</vt:lpstr>
      <vt:lpstr>メイリオ</vt:lpstr>
      <vt:lpstr>Arial</vt:lpstr>
      <vt:lpstr>Calibri</vt:lpstr>
      <vt:lpstr>Office テーマ</vt:lpstr>
      <vt:lpstr>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鈴木圭</dc:creator>
  <cp:lastModifiedBy>木村勝則</cp:lastModifiedBy>
  <cp:revision>49</cp:revision>
  <cp:lastPrinted>2024-05-22T02:51:20Z</cp:lastPrinted>
  <dcterms:created xsi:type="dcterms:W3CDTF">2023-05-10T08:18:24Z</dcterms:created>
  <dcterms:modified xsi:type="dcterms:W3CDTF">2025-07-01T07:11:50Z</dcterms:modified>
</cp:coreProperties>
</file>